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nva Sans" panose="020B0604020202020204" charset="0"/>
      <p:regular r:id="rId15"/>
    </p:embeddedFont>
    <p:embeddedFont>
      <p:font typeface="Canva Sans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442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lize Swanepoel" userId="e6de56b18dba25aa" providerId="LiveId" clId="{ADF9E59F-FBF0-41B1-BA48-1D63D070724C}"/>
    <pc:docChg chg="modSld">
      <pc:chgData name="Marelize Swanepoel" userId="e6de56b18dba25aa" providerId="LiveId" clId="{ADF9E59F-FBF0-41B1-BA48-1D63D070724C}" dt="2025-05-10T11:02:38.213" v="13" actId="14100"/>
      <pc:docMkLst>
        <pc:docMk/>
      </pc:docMkLst>
      <pc:sldChg chg="modSp mod">
        <pc:chgData name="Marelize Swanepoel" userId="e6de56b18dba25aa" providerId="LiveId" clId="{ADF9E59F-FBF0-41B1-BA48-1D63D070724C}" dt="2025-05-10T11:01:07.721" v="0" actId="14100"/>
        <pc:sldMkLst>
          <pc:docMk/>
          <pc:sldMk cId="0" sldId="256"/>
        </pc:sldMkLst>
        <pc:spChg chg="mod">
          <ac:chgData name="Marelize Swanepoel" userId="e6de56b18dba25aa" providerId="LiveId" clId="{ADF9E59F-FBF0-41B1-BA48-1D63D070724C}" dt="2025-05-10T11:01:07.721" v="0" actId="14100"/>
          <ac:spMkLst>
            <pc:docMk/>
            <pc:sldMk cId="0" sldId="256"/>
            <ac:spMk id="5" creationId="{00000000-0000-0000-0000-000000000000}"/>
          </ac:spMkLst>
        </pc:spChg>
      </pc:sldChg>
      <pc:sldChg chg="modSp mod">
        <pc:chgData name="Marelize Swanepoel" userId="e6de56b18dba25aa" providerId="LiveId" clId="{ADF9E59F-FBF0-41B1-BA48-1D63D070724C}" dt="2025-05-10T11:01:25.012" v="6" actId="14100"/>
        <pc:sldMkLst>
          <pc:docMk/>
          <pc:sldMk cId="0" sldId="257"/>
        </pc:sldMkLst>
        <pc:spChg chg="mod">
          <ac:chgData name="Marelize Swanepoel" userId="e6de56b18dba25aa" providerId="LiveId" clId="{ADF9E59F-FBF0-41B1-BA48-1D63D070724C}" dt="2025-05-10T11:01:14.846" v="2" actId="14100"/>
          <ac:spMkLst>
            <pc:docMk/>
            <pc:sldMk cId="0" sldId="257"/>
            <ac:spMk id="25" creationId="{00000000-0000-0000-0000-000000000000}"/>
          </ac:spMkLst>
        </pc:spChg>
        <pc:spChg chg="mod">
          <ac:chgData name="Marelize Swanepoel" userId="e6de56b18dba25aa" providerId="LiveId" clId="{ADF9E59F-FBF0-41B1-BA48-1D63D070724C}" dt="2025-05-10T11:01:17.091" v="3" actId="14100"/>
          <ac:spMkLst>
            <pc:docMk/>
            <pc:sldMk cId="0" sldId="257"/>
            <ac:spMk id="26" creationId="{00000000-0000-0000-0000-000000000000}"/>
          </ac:spMkLst>
        </pc:spChg>
        <pc:spChg chg="mod">
          <ac:chgData name="Marelize Swanepoel" userId="e6de56b18dba25aa" providerId="LiveId" clId="{ADF9E59F-FBF0-41B1-BA48-1D63D070724C}" dt="2025-05-10T11:01:19.447" v="4" actId="14100"/>
          <ac:spMkLst>
            <pc:docMk/>
            <pc:sldMk cId="0" sldId="257"/>
            <ac:spMk id="27" creationId="{00000000-0000-0000-0000-000000000000}"/>
          </ac:spMkLst>
        </pc:spChg>
        <pc:spChg chg="mod">
          <ac:chgData name="Marelize Swanepoel" userId="e6de56b18dba25aa" providerId="LiveId" clId="{ADF9E59F-FBF0-41B1-BA48-1D63D070724C}" dt="2025-05-10T11:01:21.929" v="5" actId="14100"/>
          <ac:spMkLst>
            <pc:docMk/>
            <pc:sldMk cId="0" sldId="257"/>
            <ac:spMk id="28" creationId="{00000000-0000-0000-0000-000000000000}"/>
          </ac:spMkLst>
        </pc:spChg>
        <pc:spChg chg="mod">
          <ac:chgData name="Marelize Swanepoel" userId="e6de56b18dba25aa" providerId="LiveId" clId="{ADF9E59F-FBF0-41B1-BA48-1D63D070724C}" dt="2025-05-10T11:01:11.971" v="1" actId="14100"/>
          <ac:spMkLst>
            <pc:docMk/>
            <pc:sldMk cId="0" sldId="257"/>
            <ac:spMk id="30" creationId="{00000000-0000-0000-0000-000000000000}"/>
          </ac:spMkLst>
        </pc:spChg>
        <pc:spChg chg="mod">
          <ac:chgData name="Marelize Swanepoel" userId="e6de56b18dba25aa" providerId="LiveId" clId="{ADF9E59F-FBF0-41B1-BA48-1D63D070724C}" dt="2025-05-10T11:01:25.012" v="6" actId="14100"/>
          <ac:spMkLst>
            <pc:docMk/>
            <pc:sldMk cId="0" sldId="257"/>
            <ac:spMk id="31" creationId="{00000000-0000-0000-0000-000000000000}"/>
          </ac:spMkLst>
        </pc:spChg>
      </pc:sldChg>
      <pc:sldChg chg="modSp mod">
        <pc:chgData name="Marelize Swanepoel" userId="e6de56b18dba25aa" providerId="LiveId" clId="{ADF9E59F-FBF0-41B1-BA48-1D63D070724C}" dt="2025-05-10T11:01:36.376" v="7" actId="1076"/>
        <pc:sldMkLst>
          <pc:docMk/>
          <pc:sldMk cId="0" sldId="258"/>
        </pc:sldMkLst>
        <pc:spChg chg="mod">
          <ac:chgData name="Marelize Swanepoel" userId="e6de56b18dba25aa" providerId="LiveId" clId="{ADF9E59F-FBF0-41B1-BA48-1D63D070724C}" dt="2025-05-10T11:01:36.376" v="7" actId="1076"/>
          <ac:spMkLst>
            <pc:docMk/>
            <pc:sldMk cId="0" sldId="258"/>
            <ac:spMk id="16" creationId="{00000000-0000-0000-0000-000000000000}"/>
          </ac:spMkLst>
        </pc:spChg>
      </pc:sldChg>
      <pc:sldChg chg="modSp mod">
        <pc:chgData name="Marelize Swanepoel" userId="e6de56b18dba25aa" providerId="LiveId" clId="{ADF9E59F-FBF0-41B1-BA48-1D63D070724C}" dt="2025-05-10T11:01:46.899" v="9" actId="14100"/>
        <pc:sldMkLst>
          <pc:docMk/>
          <pc:sldMk cId="0" sldId="259"/>
        </pc:sldMkLst>
        <pc:spChg chg="mod">
          <ac:chgData name="Marelize Swanepoel" userId="e6de56b18dba25aa" providerId="LiveId" clId="{ADF9E59F-FBF0-41B1-BA48-1D63D070724C}" dt="2025-05-10T11:01:46.899" v="9" actId="14100"/>
          <ac:spMkLst>
            <pc:docMk/>
            <pc:sldMk cId="0" sldId="259"/>
            <ac:spMk id="5" creationId="{00000000-0000-0000-0000-000000000000}"/>
          </ac:spMkLst>
        </pc:spChg>
        <pc:spChg chg="mod">
          <ac:chgData name="Marelize Swanepoel" userId="e6de56b18dba25aa" providerId="LiveId" clId="{ADF9E59F-FBF0-41B1-BA48-1D63D070724C}" dt="2025-05-10T11:01:41.961" v="8" actId="14100"/>
          <ac:spMkLst>
            <pc:docMk/>
            <pc:sldMk cId="0" sldId="259"/>
            <ac:spMk id="14" creationId="{00000000-0000-0000-0000-000000000000}"/>
          </ac:spMkLst>
        </pc:spChg>
      </pc:sldChg>
      <pc:sldChg chg="modSp mod">
        <pc:chgData name="Marelize Swanepoel" userId="e6de56b18dba25aa" providerId="LiveId" clId="{ADF9E59F-FBF0-41B1-BA48-1D63D070724C}" dt="2025-05-10T11:01:51.851" v="10" actId="14100"/>
        <pc:sldMkLst>
          <pc:docMk/>
          <pc:sldMk cId="0" sldId="260"/>
        </pc:sldMkLst>
        <pc:spChg chg="mod">
          <ac:chgData name="Marelize Swanepoel" userId="e6de56b18dba25aa" providerId="LiveId" clId="{ADF9E59F-FBF0-41B1-BA48-1D63D070724C}" dt="2025-05-10T11:01:51.851" v="10" actId="14100"/>
          <ac:spMkLst>
            <pc:docMk/>
            <pc:sldMk cId="0" sldId="260"/>
            <ac:spMk id="6" creationId="{00000000-0000-0000-0000-000000000000}"/>
          </ac:spMkLst>
        </pc:spChg>
      </pc:sldChg>
      <pc:sldChg chg="modSp mod">
        <pc:chgData name="Marelize Swanepoel" userId="e6de56b18dba25aa" providerId="LiveId" clId="{ADF9E59F-FBF0-41B1-BA48-1D63D070724C}" dt="2025-05-10T11:02:25.752" v="12" actId="14100"/>
        <pc:sldMkLst>
          <pc:docMk/>
          <pc:sldMk cId="0" sldId="264"/>
        </pc:sldMkLst>
        <pc:spChg chg="mod">
          <ac:chgData name="Marelize Swanepoel" userId="e6de56b18dba25aa" providerId="LiveId" clId="{ADF9E59F-FBF0-41B1-BA48-1D63D070724C}" dt="2025-05-10T11:02:25.752" v="12" actId="14100"/>
          <ac:spMkLst>
            <pc:docMk/>
            <pc:sldMk cId="0" sldId="264"/>
            <ac:spMk id="4" creationId="{00000000-0000-0000-0000-000000000000}"/>
          </ac:spMkLst>
        </pc:spChg>
        <pc:grpChg chg="mod">
          <ac:chgData name="Marelize Swanepoel" userId="e6de56b18dba25aa" providerId="LiveId" clId="{ADF9E59F-FBF0-41B1-BA48-1D63D070724C}" dt="2025-05-10T11:02:22.654" v="11" actId="1076"/>
          <ac:grpSpMkLst>
            <pc:docMk/>
            <pc:sldMk cId="0" sldId="264"/>
            <ac:grpSpMk id="2" creationId="{00000000-0000-0000-0000-000000000000}"/>
          </ac:grpSpMkLst>
        </pc:grpChg>
      </pc:sldChg>
      <pc:sldChg chg="modSp mod">
        <pc:chgData name="Marelize Swanepoel" userId="e6de56b18dba25aa" providerId="LiveId" clId="{ADF9E59F-FBF0-41B1-BA48-1D63D070724C}" dt="2025-05-10T11:02:38.213" v="13" actId="14100"/>
        <pc:sldMkLst>
          <pc:docMk/>
          <pc:sldMk cId="0" sldId="267"/>
        </pc:sldMkLst>
        <pc:spChg chg="mod">
          <ac:chgData name="Marelize Swanepoel" userId="e6de56b18dba25aa" providerId="LiveId" clId="{ADF9E59F-FBF0-41B1-BA48-1D63D070724C}" dt="2025-05-10T11:02:38.213" v="13" actId="14100"/>
          <ac:spMkLst>
            <pc:docMk/>
            <pc:sldMk cId="0" sldId="267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310179" y="-174232"/>
            <a:ext cx="18876828" cy="10653259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300610" y="15557"/>
            <a:ext cx="7315200" cy="1234440"/>
          </a:xfrm>
          <a:custGeom>
            <a:avLst/>
            <a:gdLst/>
            <a:ahLst/>
            <a:cxnLst/>
            <a:rect l="l" t="t" r="r" b="b"/>
            <a:pathLst>
              <a:path w="7315200" h="1234440">
                <a:moveTo>
                  <a:pt x="0" y="0"/>
                </a:moveTo>
                <a:lnTo>
                  <a:pt x="7315200" y="0"/>
                </a:lnTo>
                <a:lnTo>
                  <a:pt x="7315200" y="1234440"/>
                </a:lnTo>
                <a:lnTo>
                  <a:pt x="0" y="1234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4" name="Freeform 4"/>
          <p:cNvSpPr/>
          <p:nvPr/>
        </p:nvSpPr>
        <p:spPr>
          <a:xfrm>
            <a:off x="-1988491" y="3191586"/>
            <a:ext cx="13600399" cy="4080120"/>
          </a:xfrm>
          <a:custGeom>
            <a:avLst/>
            <a:gdLst/>
            <a:ahLst/>
            <a:cxnLst/>
            <a:rect l="l" t="t" r="r" b="b"/>
            <a:pathLst>
              <a:path w="13600399" h="4080120">
                <a:moveTo>
                  <a:pt x="0" y="0"/>
                </a:moveTo>
                <a:lnTo>
                  <a:pt x="13600399" y="0"/>
                </a:lnTo>
                <a:lnTo>
                  <a:pt x="13600399" y="4080120"/>
                </a:lnTo>
                <a:lnTo>
                  <a:pt x="0" y="4080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5" name="TextBox 5"/>
          <p:cNvSpPr txBox="1"/>
          <p:nvPr/>
        </p:nvSpPr>
        <p:spPr>
          <a:xfrm>
            <a:off x="1371600" y="3984953"/>
            <a:ext cx="7485834" cy="1246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78"/>
              </a:lnSpc>
            </a:pPr>
            <a:r>
              <a:rPr lang="en-US" sz="7342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Die </a:t>
            </a:r>
            <a:r>
              <a:rPr lang="en-US" sz="7342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Boemelaar</a:t>
            </a:r>
            <a:endParaRPr lang="en-US" sz="7342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15216" y="141605"/>
            <a:ext cx="725756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Letterkunde: Gedig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91754" y="5417235"/>
            <a:ext cx="5358665" cy="72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</a:pPr>
            <a:r>
              <a:rPr lang="en-US" sz="422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Maggie de Klerk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08521" y="9367206"/>
            <a:ext cx="7980069" cy="584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3"/>
              </a:lnSpc>
            </a:pPr>
            <a:r>
              <a:rPr lang="en-US" sz="3402" b="1">
                <a:solidFill>
                  <a:srgbClr val="FE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Goed, beter ... Afrikaans Bladsy 11 - 13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532" y="674401"/>
            <a:ext cx="16900936" cy="9326146"/>
            <a:chOff x="0" y="0"/>
            <a:chExt cx="4451275" cy="24562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1275" cy="2456269"/>
            </a:xfrm>
            <a:custGeom>
              <a:avLst/>
              <a:gdLst/>
              <a:ahLst/>
              <a:cxnLst/>
              <a:rect l="l" t="t" r="r" b="b"/>
              <a:pathLst>
                <a:path w="4451275" h="2456269">
                  <a:moveTo>
                    <a:pt x="23362" y="0"/>
                  </a:moveTo>
                  <a:lnTo>
                    <a:pt x="4427913" y="0"/>
                  </a:lnTo>
                  <a:cubicBezTo>
                    <a:pt x="4434109" y="0"/>
                    <a:pt x="4440051" y="2461"/>
                    <a:pt x="4444433" y="6843"/>
                  </a:cubicBezTo>
                  <a:cubicBezTo>
                    <a:pt x="4448814" y="11224"/>
                    <a:pt x="4451275" y="17166"/>
                    <a:pt x="4451275" y="23362"/>
                  </a:cubicBezTo>
                  <a:lnTo>
                    <a:pt x="4451275" y="2432907"/>
                  </a:lnTo>
                  <a:cubicBezTo>
                    <a:pt x="4451275" y="2445810"/>
                    <a:pt x="4440816" y="2456269"/>
                    <a:pt x="4427913" y="2456269"/>
                  </a:cubicBezTo>
                  <a:lnTo>
                    <a:pt x="23362" y="2456269"/>
                  </a:lnTo>
                  <a:cubicBezTo>
                    <a:pt x="10459" y="2456269"/>
                    <a:pt x="0" y="2445810"/>
                    <a:pt x="0" y="2432907"/>
                  </a:cubicBezTo>
                  <a:lnTo>
                    <a:pt x="0" y="23362"/>
                  </a:lnTo>
                  <a:cubicBezTo>
                    <a:pt x="0" y="10459"/>
                    <a:pt x="10459" y="0"/>
                    <a:pt x="23362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0"/>
              <a:ext cx="4451275" cy="2646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6085"/>
                </a:lnSpc>
              </a:pPr>
              <a:r>
                <a:rPr lang="en-US" sz="33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9.  Waarna verwys “stompie” in versreël 8?</a:t>
              </a:r>
            </a:p>
            <a:p>
              <a:pPr algn="l">
                <a:lnSpc>
                  <a:spcPts val="6085"/>
                </a:lnSpc>
              </a:pPr>
              <a:r>
                <a:rPr lang="en-US" sz="33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10.  Sê of die volgende stelling waar of onwaar is. Motiveer jou antwoord deur ‘n versreël aan te haal.   --&gt; Die boemelaar borsel sy tande gereeld.</a:t>
              </a:r>
            </a:p>
            <a:p>
              <a:pPr algn="l">
                <a:lnSpc>
                  <a:spcPts val="6085"/>
                </a:lnSpc>
              </a:pPr>
              <a:r>
                <a:rPr lang="en-US" sz="33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11.  Watter ooreenkoms is daar tussen ‘n verslete jas en ‘n verslete lewe?</a:t>
              </a:r>
            </a:p>
            <a:p>
              <a:pPr algn="l">
                <a:lnSpc>
                  <a:spcPts val="6085"/>
                </a:lnSpc>
              </a:pPr>
              <a:r>
                <a:rPr lang="en-US" sz="33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12.  Watter verskil is daar tussen bloedbelope oë en ‘n bloeiende hart?</a:t>
              </a:r>
            </a:p>
            <a:p>
              <a:pPr algn="l">
                <a:lnSpc>
                  <a:spcPts val="6085"/>
                </a:lnSpc>
              </a:pPr>
              <a:r>
                <a:rPr lang="en-US" sz="33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13.  Watter emosie bring die woord salf na vore?</a:t>
              </a:r>
            </a:p>
            <a:p>
              <a:pPr algn="l">
                <a:lnSpc>
                  <a:spcPts val="6085"/>
                </a:lnSpc>
              </a:pPr>
              <a:r>
                <a:rPr lang="en-US" sz="33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       A. Hartseer    B.  Woede    C.  Troos    D.  Geluk</a:t>
              </a:r>
            </a:p>
            <a:p>
              <a:pPr algn="l">
                <a:lnSpc>
                  <a:spcPts val="6085"/>
                </a:lnSpc>
              </a:pPr>
              <a:r>
                <a:rPr lang="en-US" sz="33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14. Sê in jou eie woorde wat met die boemelaar se smart gebeur?</a:t>
              </a:r>
            </a:p>
            <a:p>
              <a:pPr algn="l">
                <a:lnSpc>
                  <a:spcPts val="6085"/>
                </a:lnSpc>
              </a:pPr>
              <a:r>
                <a:rPr lang="en-US" sz="33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15.  Watter emosie wek die boemelaar by die leser?</a:t>
              </a:r>
            </a:p>
            <a:p>
              <a:pPr algn="l">
                <a:lnSpc>
                  <a:spcPts val="6085"/>
                </a:lnSpc>
              </a:pPr>
              <a:r>
                <a:rPr lang="en-US" sz="33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16.  Wat dink jy was moontlik die oorsaak dat hy ‘n boemelaar geword het?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23440" y="359856"/>
            <a:ext cx="12041121" cy="6396845"/>
          </a:xfrm>
          <a:custGeom>
            <a:avLst/>
            <a:gdLst/>
            <a:ahLst/>
            <a:cxnLst/>
            <a:rect l="l" t="t" r="r" b="b"/>
            <a:pathLst>
              <a:path w="12041121" h="6396845">
                <a:moveTo>
                  <a:pt x="0" y="0"/>
                </a:moveTo>
                <a:lnTo>
                  <a:pt x="12041120" y="0"/>
                </a:lnTo>
                <a:lnTo>
                  <a:pt x="12041120" y="6396846"/>
                </a:lnTo>
                <a:lnTo>
                  <a:pt x="0" y="6396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TextBox 3"/>
          <p:cNvSpPr txBox="1"/>
          <p:nvPr/>
        </p:nvSpPr>
        <p:spPr>
          <a:xfrm>
            <a:off x="1028700" y="7431302"/>
            <a:ext cx="16230600" cy="1297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55"/>
              </a:lnSpc>
            </a:pPr>
            <a:r>
              <a:rPr lang="en-US" sz="761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Beantwoord die vrae in jou boek.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262814"/>
            <a:ext cx="13611960" cy="7133747"/>
          </a:xfrm>
          <a:custGeom>
            <a:avLst/>
            <a:gdLst/>
            <a:ahLst/>
            <a:cxnLst/>
            <a:rect l="l" t="t" r="r" b="b"/>
            <a:pathLst>
              <a:path w="13611960" h="7133747">
                <a:moveTo>
                  <a:pt x="0" y="0"/>
                </a:moveTo>
                <a:lnTo>
                  <a:pt x="13611960" y="0"/>
                </a:lnTo>
                <a:lnTo>
                  <a:pt x="13611960" y="7133747"/>
                </a:lnTo>
                <a:lnTo>
                  <a:pt x="0" y="71337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TextBox 3"/>
          <p:cNvSpPr txBox="1"/>
          <p:nvPr/>
        </p:nvSpPr>
        <p:spPr>
          <a:xfrm>
            <a:off x="1028700" y="214844"/>
            <a:ext cx="5600700" cy="813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6"/>
              </a:lnSpc>
            </a:pPr>
            <a:r>
              <a:rPr lang="en-US" sz="471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MEMORANDUM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4487" y="799023"/>
            <a:ext cx="16427216" cy="8357346"/>
          </a:xfrm>
          <a:custGeom>
            <a:avLst/>
            <a:gdLst/>
            <a:ahLst/>
            <a:cxnLst/>
            <a:rect l="l" t="t" r="r" b="b"/>
            <a:pathLst>
              <a:path w="16427216" h="8357346">
                <a:moveTo>
                  <a:pt x="0" y="0"/>
                </a:moveTo>
                <a:lnTo>
                  <a:pt x="16427215" y="0"/>
                </a:lnTo>
                <a:lnTo>
                  <a:pt x="16427215" y="8357346"/>
                </a:lnTo>
                <a:lnTo>
                  <a:pt x="0" y="8357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56236" y="750015"/>
            <a:ext cx="7109812" cy="9055213"/>
          </a:xfrm>
          <a:custGeom>
            <a:avLst/>
            <a:gdLst/>
            <a:ahLst/>
            <a:cxnLst/>
            <a:rect l="l" t="t" r="r" b="b"/>
            <a:pathLst>
              <a:path w="7109812" h="9055213">
                <a:moveTo>
                  <a:pt x="0" y="0"/>
                </a:moveTo>
                <a:lnTo>
                  <a:pt x="7109812" y="0"/>
                </a:lnTo>
                <a:lnTo>
                  <a:pt x="7109812" y="9055213"/>
                </a:lnTo>
                <a:lnTo>
                  <a:pt x="0" y="90552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Freeform 3"/>
          <p:cNvSpPr/>
          <p:nvPr/>
        </p:nvSpPr>
        <p:spPr>
          <a:xfrm>
            <a:off x="5231547" y="1453156"/>
            <a:ext cx="439105" cy="1857751"/>
          </a:xfrm>
          <a:custGeom>
            <a:avLst/>
            <a:gdLst/>
            <a:ahLst/>
            <a:cxnLst/>
            <a:rect l="l" t="t" r="r" b="b"/>
            <a:pathLst>
              <a:path w="439105" h="1857751">
                <a:moveTo>
                  <a:pt x="0" y="0"/>
                </a:moveTo>
                <a:lnTo>
                  <a:pt x="439105" y="0"/>
                </a:lnTo>
                <a:lnTo>
                  <a:pt x="439105" y="1857752"/>
                </a:lnTo>
                <a:lnTo>
                  <a:pt x="0" y="1857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sp>
        <p:nvSpPr>
          <p:cNvPr id="4" name="Freeform 4"/>
          <p:cNvSpPr/>
          <p:nvPr/>
        </p:nvSpPr>
        <p:spPr>
          <a:xfrm>
            <a:off x="5264177" y="3438449"/>
            <a:ext cx="373846" cy="1581655"/>
          </a:xfrm>
          <a:custGeom>
            <a:avLst/>
            <a:gdLst/>
            <a:ahLst/>
            <a:cxnLst/>
            <a:rect l="l" t="t" r="r" b="b"/>
            <a:pathLst>
              <a:path w="373846" h="1581655">
                <a:moveTo>
                  <a:pt x="0" y="0"/>
                </a:moveTo>
                <a:lnTo>
                  <a:pt x="373846" y="0"/>
                </a:lnTo>
                <a:lnTo>
                  <a:pt x="373846" y="1581655"/>
                </a:lnTo>
                <a:lnTo>
                  <a:pt x="0" y="15816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sp>
        <p:nvSpPr>
          <p:cNvPr id="5" name="Freeform 5"/>
          <p:cNvSpPr/>
          <p:nvPr/>
        </p:nvSpPr>
        <p:spPr>
          <a:xfrm>
            <a:off x="5231547" y="5143500"/>
            <a:ext cx="406475" cy="1719703"/>
          </a:xfrm>
          <a:custGeom>
            <a:avLst/>
            <a:gdLst/>
            <a:ahLst/>
            <a:cxnLst/>
            <a:rect l="l" t="t" r="r" b="b"/>
            <a:pathLst>
              <a:path w="406475" h="1719703">
                <a:moveTo>
                  <a:pt x="0" y="0"/>
                </a:moveTo>
                <a:lnTo>
                  <a:pt x="406476" y="0"/>
                </a:lnTo>
                <a:lnTo>
                  <a:pt x="406476" y="1719703"/>
                </a:lnTo>
                <a:lnTo>
                  <a:pt x="0" y="17197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sp>
        <p:nvSpPr>
          <p:cNvPr id="6" name="Freeform 6"/>
          <p:cNvSpPr/>
          <p:nvPr/>
        </p:nvSpPr>
        <p:spPr>
          <a:xfrm>
            <a:off x="5264177" y="7001251"/>
            <a:ext cx="504217" cy="2133224"/>
          </a:xfrm>
          <a:custGeom>
            <a:avLst/>
            <a:gdLst/>
            <a:ahLst/>
            <a:cxnLst/>
            <a:rect l="l" t="t" r="r" b="b"/>
            <a:pathLst>
              <a:path w="504217" h="2133224">
                <a:moveTo>
                  <a:pt x="0" y="0"/>
                </a:moveTo>
                <a:lnTo>
                  <a:pt x="504216" y="0"/>
                </a:lnTo>
                <a:lnTo>
                  <a:pt x="504216" y="2133224"/>
                </a:lnTo>
                <a:lnTo>
                  <a:pt x="0" y="21332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grpSp>
        <p:nvGrpSpPr>
          <p:cNvPr id="7" name="Group 7"/>
          <p:cNvGrpSpPr/>
          <p:nvPr/>
        </p:nvGrpSpPr>
        <p:grpSpPr>
          <a:xfrm>
            <a:off x="2729195" y="2423537"/>
            <a:ext cx="2127041" cy="727061"/>
            <a:chOff x="0" y="0"/>
            <a:chExt cx="2836055" cy="9694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36055" cy="969415"/>
            </a:xfrm>
            <a:custGeom>
              <a:avLst/>
              <a:gdLst/>
              <a:ahLst/>
              <a:cxnLst/>
              <a:rect l="l" t="t" r="r" b="b"/>
              <a:pathLst>
                <a:path w="2836055" h="969415">
                  <a:moveTo>
                    <a:pt x="0" y="0"/>
                  </a:moveTo>
                  <a:lnTo>
                    <a:pt x="2836055" y="0"/>
                  </a:lnTo>
                  <a:lnTo>
                    <a:pt x="2836055" y="969415"/>
                  </a:lnTo>
                  <a:lnTo>
                    <a:pt x="0" y="96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94174" y="13489"/>
              <a:ext cx="2343031" cy="757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5"/>
                </a:lnSpc>
              </a:pPr>
              <a:r>
                <a:rPr lang="en-US" sz="3404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kwintet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729195" y="4229277"/>
            <a:ext cx="2127041" cy="727061"/>
            <a:chOff x="0" y="0"/>
            <a:chExt cx="2836055" cy="96941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36055" cy="969415"/>
            </a:xfrm>
            <a:custGeom>
              <a:avLst/>
              <a:gdLst/>
              <a:ahLst/>
              <a:cxnLst/>
              <a:rect l="l" t="t" r="r" b="b"/>
              <a:pathLst>
                <a:path w="2836055" h="969415">
                  <a:moveTo>
                    <a:pt x="0" y="0"/>
                  </a:moveTo>
                  <a:lnTo>
                    <a:pt x="2836055" y="0"/>
                  </a:lnTo>
                  <a:lnTo>
                    <a:pt x="2836055" y="969415"/>
                  </a:lnTo>
                  <a:lnTo>
                    <a:pt x="0" y="96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94174" y="13489"/>
              <a:ext cx="2343031" cy="757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5"/>
                </a:lnSpc>
              </a:pPr>
              <a:r>
                <a:rPr lang="en-US" sz="3404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kwatryn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729195" y="6136142"/>
            <a:ext cx="2127041" cy="727061"/>
            <a:chOff x="0" y="0"/>
            <a:chExt cx="2836055" cy="96941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836055" cy="969415"/>
            </a:xfrm>
            <a:custGeom>
              <a:avLst/>
              <a:gdLst/>
              <a:ahLst/>
              <a:cxnLst/>
              <a:rect l="l" t="t" r="r" b="b"/>
              <a:pathLst>
                <a:path w="2836055" h="969415">
                  <a:moveTo>
                    <a:pt x="0" y="0"/>
                  </a:moveTo>
                  <a:lnTo>
                    <a:pt x="2836055" y="0"/>
                  </a:lnTo>
                  <a:lnTo>
                    <a:pt x="2836055" y="969415"/>
                  </a:lnTo>
                  <a:lnTo>
                    <a:pt x="0" y="96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94174" y="13489"/>
              <a:ext cx="2343031" cy="757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5"/>
                </a:lnSpc>
              </a:pPr>
              <a:r>
                <a:rPr lang="en-US" sz="3404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kwintet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729195" y="8067863"/>
            <a:ext cx="2127041" cy="727061"/>
            <a:chOff x="0" y="0"/>
            <a:chExt cx="2836055" cy="96941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836055" cy="969415"/>
            </a:xfrm>
            <a:custGeom>
              <a:avLst/>
              <a:gdLst/>
              <a:ahLst/>
              <a:cxnLst/>
              <a:rect l="l" t="t" r="r" b="b"/>
              <a:pathLst>
                <a:path w="2836055" h="969415">
                  <a:moveTo>
                    <a:pt x="0" y="0"/>
                  </a:moveTo>
                  <a:lnTo>
                    <a:pt x="2836055" y="0"/>
                  </a:lnTo>
                  <a:lnTo>
                    <a:pt x="2836055" y="969415"/>
                  </a:lnTo>
                  <a:lnTo>
                    <a:pt x="0" y="96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94174" y="13489"/>
              <a:ext cx="2343031" cy="757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5"/>
                </a:lnSpc>
              </a:pPr>
              <a:r>
                <a:rPr lang="en-US" sz="3404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sestet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444836" y="2342373"/>
            <a:ext cx="3297518" cy="727061"/>
            <a:chOff x="0" y="0"/>
            <a:chExt cx="4396691" cy="96941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96691" cy="969415"/>
            </a:xfrm>
            <a:custGeom>
              <a:avLst/>
              <a:gdLst/>
              <a:ahLst/>
              <a:cxnLst/>
              <a:rect l="l" t="t" r="r" b="b"/>
              <a:pathLst>
                <a:path w="4396691" h="969415">
                  <a:moveTo>
                    <a:pt x="0" y="0"/>
                  </a:moveTo>
                  <a:lnTo>
                    <a:pt x="4396691" y="0"/>
                  </a:lnTo>
                  <a:lnTo>
                    <a:pt x="4396691" y="969415"/>
                  </a:lnTo>
                  <a:lnTo>
                    <a:pt x="0" y="96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27514" b="-27514"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56053" y="13489"/>
              <a:ext cx="3632363" cy="757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5"/>
                </a:lnSpc>
              </a:pPr>
              <a:r>
                <a:rPr lang="en-US" sz="3404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20 versreëls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310217" y="9176401"/>
            <a:ext cx="2655831" cy="628827"/>
            <a:chOff x="0" y="0"/>
            <a:chExt cx="699478" cy="16561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99478" cy="165617"/>
            </a:xfrm>
            <a:custGeom>
              <a:avLst/>
              <a:gdLst/>
              <a:ahLst/>
              <a:cxnLst/>
              <a:rect l="l" t="t" r="r" b="b"/>
              <a:pathLst>
                <a:path w="699478" h="165617">
                  <a:moveTo>
                    <a:pt x="82808" y="0"/>
                  </a:moveTo>
                  <a:lnTo>
                    <a:pt x="616670" y="0"/>
                  </a:lnTo>
                  <a:cubicBezTo>
                    <a:pt x="662403" y="0"/>
                    <a:pt x="699478" y="37075"/>
                    <a:pt x="699478" y="82808"/>
                  </a:cubicBezTo>
                  <a:lnTo>
                    <a:pt x="699478" y="82808"/>
                  </a:lnTo>
                  <a:cubicBezTo>
                    <a:pt x="699478" y="104771"/>
                    <a:pt x="690754" y="125833"/>
                    <a:pt x="675224" y="141363"/>
                  </a:cubicBezTo>
                  <a:cubicBezTo>
                    <a:pt x="659694" y="156892"/>
                    <a:pt x="638632" y="165617"/>
                    <a:pt x="616670" y="165617"/>
                  </a:cubicBezTo>
                  <a:lnTo>
                    <a:pt x="82808" y="165617"/>
                  </a:lnTo>
                  <a:cubicBezTo>
                    <a:pt x="37075" y="165617"/>
                    <a:pt x="0" y="128542"/>
                    <a:pt x="0" y="82808"/>
                  </a:cubicBezTo>
                  <a:lnTo>
                    <a:pt x="0" y="82808"/>
                  </a:lnTo>
                  <a:cubicBezTo>
                    <a:pt x="0" y="37075"/>
                    <a:pt x="37075" y="0"/>
                    <a:pt x="8280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af-Z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699478" cy="203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661305" y="1716191"/>
            <a:ext cx="2360925" cy="707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4198" b="1" dirty="0" err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</a:t>
            </a:r>
            <a:r>
              <a:rPr lang="en-US" sz="4198" b="1" dirty="0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489498" y="3521930"/>
            <a:ext cx="2540801" cy="707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4198" b="1" dirty="0" err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</a:t>
            </a:r>
            <a:r>
              <a:rPr lang="en-US" sz="4198" b="1" dirty="0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77449" y="5327813"/>
            <a:ext cx="2628100" cy="707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4198" b="1" dirty="0" err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</a:t>
            </a:r>
            <a:r>
              <a:rPr lang="en-US" sz="4198" b="1" dirty="0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729195" y="7360517"/>
            <a:ext cx="2293034" cy="707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4198" b="1" dirty="0" err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</a:t>
            </a:r>
            <a:r>
              <a:rPr lang="en-US" sz="4198" b="1" dirty="0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4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740727" y="524872"/>
            <a:ext cx="3001627" cy="87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Gebroke rymskema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088353" y="1445451"/>
            <a:ext cx="3297517" cy="707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4198" b="1" dirty="0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 </a:t>
            </a:r>
            <a:r>
              <a:rPr lang="en-US" sz="4198" b="1" dirty="0" err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strofes</a:t>
            </a:r>
            <a:endParaRPr lang="en-US" sz="4198" b="1" dirty="0">
              <a:solidFill>
                <a:srgbClr val="00BF63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636479" y="9058275"/>
            <a:ext cx="1808356" cy="670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4"/>
              </a:lnSpc>
            </a:pPr>
            <a:r>
              <a:rPr lang="en-US" sz="3903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Digter</a:t>
            </a:r>
            <a:endParaRPr lang="en-US" sz="3903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32" name="AutoShape 32"/>
          <p:cNvSpPr/>
          <p:nvPr/>
        </p:nvSpPr>
        <p:spPr>
          <a:xfrm flipV="1">
            <a:off x="11966048" y="9431686"/>
            <a:ext cx="670431" cy="5912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  <p:sp>
        <p:nvSpPr>
          <p:cNvPr id="33" name="AutoShape 33"/>
          <p:cNvSpPr/>
          <p:nvPr/>
        </p:nvSpPr>
        <p:spPr>
          <a:xfrm>
            <a:off x="9735027" y="1880086"/>
            <a:ext cx="902938" cy="3525"/>
          </a:xfrm>
          <a:prstGeom prst="line">
            <a:avLst/>
          </a:prstGeom>
          <a:ln w="85725" cap="flat">
            <a:solidFill>
              <a:srgbClr val="CB6C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f-ZA"/>
          </a:p>
        </p:txBody>
      </p:sp>
      <p:sp>
        <p:nvSpPr>
          <p:cNvPr id="34" name="AutoShape 34"/>
          <p:cNvSpPr/>
          <p:nvPr/>
        </p:nvSpPr>
        <p:spPr>
          <a:xfrm>
            <a:off x="8240894" y="2466400"/>
            <a:ext cx="902938" cy="3525"/>
          </a:xfrm>
          <a:prstGeom prst="line">
            <a:avLst/>
          </a:prstGeom>
          <a:ln w="85725" cap="flat">
            <a:solidFill>
              <a:srgbClr val="CB6C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f-ZA"/>
          </a:p>
        </p:txBody>
      </p:sp>
      <p:sp>
        <p:nvSpPr>
          <p:cNvPr id="35" name="AutoShape 35"/>
          <p:cNvSpPr/>
          <p:nvPr/>
        </p:nvSpPr>
        <p:spPr>
          <a:xfrm>
            <a:off x="8407112" y="6906065"/>
            <a:ext cx="902938" cy="3525"/>
          </a:xfrm>
          <a:prstGeom prst="line">
            <a:avLst/>
          </a:prstGeom>
          <a:ln w="85725" cap="flat">
            <a:solidFill>
              <a:srgbClr val="CB6C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f-ZA"/>
          </a:p>
        </p:txBody>
      </p:sp>
      <p:sp>
        <p:nvSpPr>
          <p:cNvPr id="36" name="AutoShape 36"/>
          <p:cNvSpPr/>
          <p:nvPr/>
        </p:nvSpPr>
        <p:spPr>
          <a:xfrm>
            <a:off x="10186663" y="3264521"/>
            <a:ext cx="902938" cy="3525"/>
          </a:xfrm>
          <a:prstGeom prst="line">
            <a:avLst/>
          </a:prstGeom>
          <a:ln w="85725" cap="flat">
            <a:solidFill>
              <a:srgbClr val="CB6C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f-ZA"/>
          </a:p>
        </p:txBody>
      </p:sp>
      <p:sp>
        <p:nvSpPr>
          <p:cNvPr id="37" name="AutoShape 37"/>
          <p:cNvSpPr/>
          <p:nvPr/>
        </p:nvSpPr>
        <p:spPr>
          <a:xfrm>
            <a:off x="10638133" y="5549675"/>
            <a:ext cx="902938" cy="3525"/>
          </a:xfrm>
          <a:prstGeom prst="line">
            <a:avLst/>
          </a:prstGeom>
          <a:ln w="85725" cap="flat">
            <a:solidFill>
              <a:srgbClr val="CB6C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f-ZA"/>
          </a:p>
        </p:txBody>
      </p:sp>
      <p:sp>
        <p:nvSpPr>
          <p:cNvPr id="38" name="AutoShape 38"/>
          <p:cNvSpPr/>
          <p:nvPr/>
        </p:nvSpPr>
        <p:spPr>
          <a:xfrm>
            <a:off x="8406944" y="8474256"/>
            <a:ext cx="902938" cy="3525"/>
          </a:xfrm>
          <a:prstGeom prst="line">
            <a:avLst/>
          </a:prstGeom>
          <a:ln w="85725" cap="flat">
            <a:solidFill>
              <a:srgbClr val="CB6C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f-ZA"/>
          </a:p>
        </p:txBody>
      </p:sp>
      <p:sp>
        <p:nvSpPr>
          <p:cNvPr id="39" name="AutoShape 39"/>
          <p:cNvSpPr/>
          <p:nvPr/>
        </p:nvSpPr>
        <p:spPr>
          <a:xfrm>
            <a:off x="8858748" y="9130014"/>
            <a:ext cx="902938" cy="3525"/>
          </a:xfrm>
          <a:prstGeom prst="line">
            <a:avLst/>
          </a:prstGeom>
          <a:ln w="85725" cap="flat">
            <a:solidFill>
              <a:srgbClr val="CB6C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f-Z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6625" y="6502541"/>
            <a:ext cx="6162795" cy="1134312"/>
            <a:chOff x="0" y="0"/>
            <a:chExt cx="1623123" cy="2987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23123" cy="298749"/>
            </a:xfrm>
            <a:custGeom>
              <a:avLst/>
              <a:gdLst/>
              <a:ahLst/>
              <a:cxnLst/>
              <a:rect l="l" t="t" r="r" b="b"/>
              <a:pathLst>
                <a:path w="1623123" h="298749">
                  <a:moveTo>
                    <a:pt x="64068" y="0"/>
                  </a:moveTo>
                  <a:lnTo>
                    <a:pt x="1559055" y="0"/>
                  </a:lnTo>
                  <a:cubicBezTo>
                    <a:pt x="1594439" y="0"/>
                    <a:pt x="1623123" y="28684"/>
                    <a:pt x="1623123" y="64068"/>
                  </a:cubicBezTo>
                  <a:lnTo>
                    <a:pt x="1623123" y="234681"/>
                  </a:lnTo>
                  <a:cubicBezTo>
                    <a:pt x="1623123" y="270065"/>
                    <a:pt x="1594439" y="298749"/>
                    <a:pt x="1559055" y="298749"/>
                  </a:cubicBezTo>
                  <a:lnTo>
                    <a:pt x="64068" y="298749"/>
                  </a:lnTo>
                  <a:cubicBezTo>
                    <a:pt x="28684" y="298749"/>
                    <a:pt x="0" y="270065"/>
                    <a:pt x="0" y="234681"/>
                  </a:cubicBezTo>
                  <a:lnTo>
                    <a:pt x="0" y="64068"/>
                  </a:lnTo>
                  <a:cubicBezTo>
                    <a:pt x="0" y="28684"/>
                    <a:pt x="28684" y="0"/>
                    <a:pt x="64068" y="0"/>
                  </a:cubicBezTo>
                  <a:close/>
                </a:path>
              </a:pathLst>
            </a:custGeom>
            <a:solidFill>
              <a:srgbClr val="FF66C4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af-Z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623123" cy="336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54533" y="2712463"/>
            <a:ext cx="8732937" cy="5860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u="sng">
                <a:solidFill>
                  <a:srgbClr val="FF914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Hy 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staan daar teen die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muur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sy jas verslete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en sy lyf vol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suur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van al die wyn en harde brood  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wat sy ou liggaam moet verduur.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59512" y="367705"/>
            <a:ext cx="4052208" cy="968095"/>
            <a:chOff x="0" y="0"/>
            <a:chExt cx="1067248" cy="2549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67248" cy="254971"/>
            </a:xfrm>
            <a:custGeom>
              <a:avLst/>
              <a:gdLst/>
              <a:ahLst/>
              <a:cxnLst/>
              <a:rect l="l" t="t" r="r" b="b"/>
              <a:pathLst>
                <a:path w="1067248" h="254971">
                  <a:moveTo>
                    <a:pt x="97438" y="0"/>
                  </a:moveTo>
                  <a:lnTo>
                    <a:pt x="969810" y="0"/>
                  </a:lnTo>
                  <a:cubicBezTo>
                    <a:pt x="1023624" y="0"/>
                    <a:pt x="1067248" y="43624"/>
                    <a:pt x="1067248" y="97438"/>
                  </a:cubicBezTo>
                  <a:lnTo>
                    <a:pt x="1067248" y="157534"/>
                  </a:lnTo>
                  <a:cubicBezTo>
                    <a:pt x="1067248" y="183376"/>
                    <a:pt x="1056982" y="208160"/>
                    <a:pt x="1038709" y="226433"/>
                  </a:cubicBezTo>
                  <a:cubicBezTo>
                    <a:pt x="1020436" y="244706"/>
                    <a:pt x="995653" y="254971"/>
                    <a:pt x="969810" y="254971"/>
                  </a:cubicBezTo>
                  <a:lnTo>
                    <a:pt x="97438" y="254971"/>
                  </a:lnTo>
                  <a:cubicBezTo>
                    <a:pt x="43624" y="254971"/>
                    <a:pt x="0" y="211347"/>
                    <a:pt x="0" y="157534"/>
                  </a:cubicBezTo>
                  <a:lnTo>
                    <a:pt x="0" y="97438"/>
                  </a:lnTo>
                  <a:cubicBezTo>
                    <a:pt x="0" y="43624"/>
                    <a:pt x="43624" y="0"/>
                    <a:pt x="97438" y="0"/>
                  </a:cubicBezTo>
                  <a:close/>
                </a:path>
              </a:pathLst>
            </a:custGeom>
            <a:solidFill>
              <a:srgbClr val="FDB911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067248" cy="3311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319"/>
                </a:lnSpc>
              </a:pPr>
              <a:r>
                <a:rPr lang="en-US" sz="37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Boemelaar</a:t>
              </a:r>
            </a:p>
          </p:txBody>
        </p:sp>
      </p:grpSp>
      <p:sp>
        <p:nvSpPr>
          <p:cNvPr id="9" name="AutoShape 9"/>
          <p:cNvSpPr/>
          <p:nvPr/>
        </p:nvSpPr>
        <p:spPr>
          <a:xfrm>
            <a:off x="2585615" y="1335800"/>
            <a:ext cx="273481" cy="158160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  <p:grpSp>
        <p:nvGrpSpPr>
          <p:cNvPr id="10" name="Group 10"/>
          <p:cNvGrpSpPr/>
          <p:nvPr/>
        </p:nvGrpSpPr>
        <p:grpSpPr>
          <a:xfrm>
            <a:off x="3996625" y="4120662"/>
            <a:ext cx="2224049" cy="1134312"/>
            <a:chOff x="0" y="0"/>
            <a:chExt cx="585758" cy="29874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85758" cy="298749"/>
            </a:xfrm>
            <a:custGeom>
              <a:avLst/>
              <a:gdLst/>
              <a:ahLst/>
              <a:cxnLst/>
              <a:rect l="l" t="t" r="r" b="b"/>
              <a:pathLst>
                <a:path w="585758" h="298749">
                  <a:moveTo>
                    <a:pt x="149374" y="0"/>
                  </a:moveTo>
                  <a:lnTo>
                    <a:pt x="436383" y="0"/>
                  </a:lnTo>
                  <a:cubicBezTo>
                    <a:pt x="476000" y="0"/>
                    <a:pt x="513994" y="15738"/>
                    <a:pt x="542007" y="43751"/>
                  </a:cubicBezTo>
                  <a:cubicBezTo>
                    <a:pt x="570020" y="71764"/>
                    <a:pt x="585758" y="109758"/>
                    <a:pt x="585758" y="149374"/>
                  </a:cubicBezTo>
                  <a:lnTo>
                    <a:pt x="585758" y="149374"/>
                  </a:lnTo>
                  <a:cubicBezTo>
                    <a:pt x="585758" y="231872"/>
                    <a:pt x="518880" y="298749"/>
                    <a:pt x="436383" y="298749"/>
                  </a:cubicBezTo>
                  <a:lnTo>
                    <a:pt x="149374" y="298749"/>
                  </a:lnTo>
                  <a:cubicBezTo>
                    <a:pt x="66877" y="298749"/>
                    <a:pt x="0" y="231872"/>
                    <a:pt x="0" y="149374"/>
                  </a:cubicBezTo>
                  <a:lnTo>
                    <a:pt x="0" y="149374"/>
                  </a:lnTo>
                  <a:cubicBezTo>
                    <a:pt x="0" y="66877"/>
                    <a:pt x="66877" y="0"/>
                    <a:pt x="14937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af-Z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85758" cy="336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782656" y="349247"/>
            <a:ext cx="3476644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38206" y="4130187"/>
            <a:ext cx="5512118" cy="43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924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poor or shabby in appearance.</a:t>
            </a:r>
          </a:p>
        </p:txBody>
      </p:sp>
      <p:sp>
        <p:nvSpPr>
          <p:cNvPr id="15" name="AutoShape 15"/>
          <p:cNvSpPr/>
          <p:nvPr/>
        </p:nvSpPr>
        <p:spPr>
          <a:xfrm flipV="1">
            <a:off x="6220674" y="4343450"/>
            <a:ext cx="817532" cy="34436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  <p:sp>
        <p:nvSpPr>
          <p:cNvPr id="16" name="TextBox 16"/>
          <p:cNvSpPr txBox="1"/>
          <p:nvPr/>
        </p:nvSpPr>
        <p:spPr>
          <a:xfrm>
            <a:off x="9386088" y="6130585"/>
            <a:ext cx="5830848" cy="43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924" b="1" dirty="0">
                <a:solidFill>
                  <a:srgbClr val="FF66C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Wat </a:t>
            </a:r>
            <a:r>
              <a:rPr lang="en-US" sz="2924" b="1" dirty="0" err="1">
                <a:solidFill>
                  <a:srgbClr val="FF66C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eet</a:t>
            </a:r>
            <a:r>
              <a:rPr lang="en-US" sz="2924" b="1" dirty="0">
                <a:solidFill>
                  <a:srgbClr val="FF66C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924" b="1" dirty="0" err="1">
                <a:solidFill>
                  <a:srgbClr val="FF66C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</a:t>
            </a:r>
            <a:r>
              <a:rPr lang="en-US" sz="2924" b="1" dirty="0">
                <a:solidFill>
                  <a:srgbClr val="FF66C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drink die </a:t>
            </a:r>
            <a:r>
              <a:rPr lang="en-US" sz="2924" b="1" dirty="0" err="1">
                <a:solidFill>
                  <a:srgbClr val="FF66C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boemelaar</a:t>
            </a:r>
            <a:r>
              <a:rPr lang="en-US" sz="2924" b="1" dirty="0">
                <a:solidFill>
                  <a:srgbClr val="FF66C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?</a:t>
            </a:r>
          </a:p>
        </p:txBody>
      </p:sp>
      <p:sp>
        <p:nvSpPr>
          <p:cNvPr id="17" name="AutoShape 17"/>
          <p:cNvSpPr/>
          <p:nvPr/>
        </p:nvSpPr>
        <p:spPr>
          <a:xfrm flipV="1">
            <a:off x="10159420" y="6697741"/>
            <a:ext cx="427395" cy="371956"/>
          </a:xfrm>
          <a:prstGeom prst="line">
            <a:avLst/>
          </a:prstGeom>
          <a:ln w="38100" cap="flat">
            <a:solidFill>
              <a:srgbClr val="FF66C4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267" y="3140190"/>
            <a:ext cx="2073782" cy="802983"/>
            <a:chOff x="0" y="0"/>
            <a:chExt cx="546181" cy="2114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6181" cy="211485"/>
            </a:xfrm>
            <a:custGeom>
              <a:avLst/>
              <a:gdLst/>
              <a:ahLst/>
              <a:cxnLst/>
              <a:rect l="l" t="t" r="r" b="b"/>
              <a:pathLst>
                <a:path w="546181" h="211485">
                  <a:moveTo>
                    <a:pt x="0" y="0"/>
                  </a:moveTo>
                  <a:lnTo>
                    <a:pt x="546181" y="0"/>
                  </a:lnTo>
                  <a:lnTo>
                    <a:pt x="546181" y="211485"/>
                  </a:lnTo>
                  <a:lnTo>
                    <a:pt x="0" y="211485"/>
                  </a:lnTo>
                  <a:close/>
                </a:path>
              </a:pathLst>
            </a:custGeom>
            <a:solidFill>
              <a:srgbClr val="EFB41D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6181" cy="249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54533" y="2712463"/>
            <a:ext cx="7286712" cy="4660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So </a:t>
            </a:r>
            <a:r>
              <a:rPr lang="en-US" sz="4018" b="1" u="sng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staar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hy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voor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hom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uit</a:t>
            </a:r>
            <a:endParaRPr lang="en-US" sz="4018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7 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sy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oë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versuf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u="sng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onbewus</a:t>
            </a:r>
            <a:endParaRPr lang="en-US" sz="4018" b="1" u="sng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dat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hy ’n </a:t>
            </a:r>
            <a:r>
              <a:rPr lang="en-US" sz="4018" b="1" u="sng" dirty="0" err="1">
                <a:solidFill>
                  <a:srgbClr val="FF914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stompie</a:t>
            </a:r>
            <a:endParaRPr lang="en-US" sz="4018" b="1" u="sng" dirty="0">
              <a:solidFill>
                <a:srgbClr val="FF914D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9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tussen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sy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geel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tande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kou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6" name="AutoShape 6"/>
          <p:cNvSpPr/>
          <p:nvPr/>
        </p:nvSpPr>
        <p:spPr>
          <a:xfrm>
            <a:off x="7086936" y="5713254"/>
            <a:ext cx="205430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  <p:sp>
        <p:nvSpPr>
          <p:cNvPr id="7" name="Freeform 7"/>
          <p:cNvSpPr/>
          <p:nvPr/>
        </p:nvSpPr>
        <p:spPr>
          <a:xfrm>
            <a:off x="13842886" y="4669367"/>
            <a:ext cx="3060141" cy="2703752"/>
          </a:xfrm>
          <a:custGeom>
            <a:avLst/>
            <a:gdLst/>
            <a:ahLst/>
            <a:cxnLst/>
            <a:rect l="l" t="t" r="r" b="b"/>
            <a:pathLst>
              <a:path w="3060141" h="2703752">
                <a:moveTo>
                  <a:pt x="0" y="0"/>
                </a:moveTo>
                <a:lnTo>
                  <a:pt x="3060140" y="0"/>
                </a:lnTo>
                <a:lnTo>
                  <a:pt x="3060140" y="2703752"/>
                </a:lnTo>
                <a:lnTo>
                  <a:pt x="0" y="27037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8317" b="-134531"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8" name="Freeform 8"/>
          <p:cNvSpPr/>
          <p:nvPr/>
        </p:nvSpPr>
        <p:spPr>
          <a:xfrm>
            <a:off x="9613385" y="6842092"/>
            <a:ext cx="2536060" cy="2783972"/>
          </a:xfrm>
          <a:custGeom>
            <a:avLst/>
            <a:gdLst/>
            <a:ahLst/>
            <a:cxnLst/>
            <a:rect l="l" t="t" r="r" b="b"/>
            <a:pathLst>
              <a:path w="2536060" h="2783972">
                <a:moveTo>
                  <a:pt x="0" y="0"/>
                </a:moveTo>
                <a:lnTo>
                  <a:pt x="2536060" y="0"/>
                </a:lnTo>
                <a:lnTo>
                  <a:pt x="2536060" y="2783972"/>
                </a:lnTo>
                <a:lnTo>
                  <a:pt x="0" y="27839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1809" b="-76254"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9" name="Freeform 9"/>
          <p:cNvSpPr/>
          <p:nvPr/>
        </p:nvSpPr>
        <p:spPr>
          <a:xfrm>
            <a:off x="9424331" y="6585234"/>
            <a:ext cx="3375541" cy="3371321"/>
          </a:xfrm>
          <a:custGeom>
            <a:avLst/>
            <a:gdLst/>
            <a:ahLst/>
            <a:cxnLst/>
            <a:rect l="l" t="t" r="r" b="b"/>
            <a:pathLst>
              <a:path w="3375541" h="3371321">
                <a:moveTo>
                  <a:pt x="0" y="0"/>
                </a:moveTo>
                <a:lnTo>
                  <a:pt x="3375540" y="0"/>
                </a:lnTo>
                <a:lnTo>
                  <a:pt x="3375540" y="3371321"/>
                </a:lnTo>
                <a:lnTo>
                  <a:pt x="0" y="33713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0" name="TextBox 10"/>
          <p:cNvSpPr txBox="1"/>
          <p:nvPr/>
        </p:nvSpPr>
        <p:spPr>
          <a:xfrm>
            <a:off x="13768861" y="349247"/>
            <a:ext cx="3504234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600049" y="6261702"/>
            <a:ext cx="296554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yellow teeth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69317" y="5198376"/>
            <a:ext cx="3802696" cy="43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924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cigarettte bud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09399" y="2704138"/>
            <a:ext cx="1390650" cy="43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924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kyk stip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10856" y="3952699"/>
            <a:ext cx="4866744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924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weet</a:t>
            </a:r>
            <a:r>
              <a:rPr lang="en-US" sz="2924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924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nie</a:t>
            </a:r>
            <a:r>
              <a:rPr lang="en-US" sz="2924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wat hy </a:t>
            </a:r>
            <a:r>
              <a:rPr lang="en-US" sz="2924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doen</a:t>
            </a:r>
            <a:r>
              <a:rPr lang="en-US" sz="2924" b="1" dirty="0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924" b="1" dirty="0" err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nie</a:t>
            </a:r>
            <a:endParaRPr lang="en-US" sz="2924" b="1" dirty="0">
              <a:solidFill>
                <a:srgbClr val="5E17EB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141245" y="5280916"/>
            <a:ext cx="4627616" cy="87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924" b="1">
                <a:solidFill>
                  <a:srgbClr val="FF794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Dit wat van 'n sigaret oorbly as dit gerook is.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817642" y="627208"/>
            <a:ext cx="4909817" cy="1138151"/>
            <a:chOff x="0" y="0"/>
            <a:chExt cx="1293121" cy="2997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93121" cy="299760"/>
            </a:xfrm>
            <a:custGeom>
              <a:avLst/>
              <a:gdLst/>
              <a:ahLst/>
              <a:cxnLst/>
              <a:rect l="l" t="t" r="r" b="b"/>
              <a:pathLst>
                <a:path w="1293121" h="299760">
                  <a:moveTo>
                    <a:pt x="0" y="0"/>
                  </a:moveTo>
                  <a:lnTo>
                    <a:pt x="1293121" y="0"/>
                  </a:lnTo>
                  <a:lnTo>
                    <a:pt x="1293121" y="299760"/>
                  </a:lnTo>
                  <a:lnTo>
                    <a:pt x="0" y="299760"/>
                  </a:lnTo>
                  <a:close/>
                </a:path>
              </a:pathLst>
            </a:custGeom>
            <a:solidFill>
              <a:srgbClr val="EFB41D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1293121" cy="366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Alliterasie:    “</a:t>
              </a:r>
              <a:r>
                <a:rPr lang="en-US" sz="3399" u="sng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</a:t>
              </a:r>
              <a:r>
                <a:rPr lang="en-US" sz="33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 </a:t>
              </a:r>
              <a:r>
                <a:rPr lang="en-US" sz="3399" u="sng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</a:t>
              </a:r>
              <a:r>
                <a:rPr lang="en-US" sz="33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taar”</a:t>
              </a:r>
            </a:p>
          </p:txBody>
        </p:sp>
      </p:grpSp>
      <p:sp>
        <p:nvSpPr>
          <p:cNvPr id="19" name="AutoShape 19"/>
          <p:cNvSpPr/>
          <p:nvPr/>
        </p:nvSpPr>
        <p:spPr>
          <a:xfrm>
            <a:off x="817642" y="1765360"/>
            <a:ext cx="1708625" cy="177632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9966" y="680970"/>
            <a:ext cx="5148672" cy="1229786"/>
            <a:chOff x="0" y="0"/>
            <a:chExt cx="1356029" cy="3238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6029" cy="323894"/>
            </a:xfrm>
            <a:custGeom>
              <a:avLst/>
              <a:gdLst/>
              <a:ahLst/>
              <a:cxnLst/>
              <a:rect l="l" t="t" r="r" b="b"/>
              <a:pathLst>
                <a:path w="1356029" h="323894">
                  <a:moveTo>
                    <a:pt x="76687" y="0"/>
                  </a:moveTo>
                  <a:lnTo>
                    <a:pt x="1279341" y="0"/>
                  </a:lnTo>
                  <a:cubicBezTo>
                    <a:pt x="1321695" y="0"/>
                    <a:pt x="1356029" y="34334"/>
                    <a:pt x="1356029" y="76687"/>
                  </a:cubicBezTo>
                  <a:lnTo>
                    <a:pt x="1356029" y="247207"/>
                  </a:lnTo>
                  <a:cubicBezTo>
                    <a:pt x="1356029" y="267546"/>
                    <a:pt x="1347949" y="287051"/>
                    <a:pt x="1333568" y="301433"/>
                  </a:cubicBezTo>
                  <a:cubicBezTo>
                    <a:pt x="1319186" y="315815"/>
                    <a:pt x="1299680" y="323894"/>
                    <a:pt x="1279341" y="323894"/>
                  </a:cubicBezTo>
                  <a:lnTo>
                    <a:pt x="76687" y="323894"/>
                  </a:lnTo>
                  <a:cubicBezTo>
                    <a:pt x="34334" y="323894"/>
                    <a:pt x="0" y="289560"/>
                    <a:pt x="0" y="247207"/>
                  </a:cubicBezTo>
                  <a:lnTo>
                    <a:pt x="0" y="76687"/>
                  </a:lnTo>
                  <a:cubicBezTo>
                    <a:pt x="0" y="34334"/>
                    <a:pt x="34334" y="0"/>
                    <a:pt x="76687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356029" cy="419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279"/>
                </a:lnSpc>
              </a:pPr>
              <a:r>
                <a:rPr lang="en-US" sz="519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Retoriese vrae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2471991" y="3877481"/>
            <a:ext cx="5459619" cy="6100133"/>
          </a:xfrm>
          <a:custGeom>
            <a:avLst/>
            <a:gdLst/>
            <a:ahLst/>
            <a:cxnLst/>
            <a:rect l="l" t="t" r="r" b="b"/>
            <a:pathLst>
              <a:path w="5459619" h="6100133">
                <a:moveTo>
                  <a:pt x="0" y="0"/>
                </a:moveTo>
                <a:lnTo>
                  <a:pt x="5459620" y="0"/>
                </a:lnTo>
                <a:lnTo>
                  <a:pt x="5459620" y="6100133"/>
                </a:lnTo>
                <a:lnTo>
                  <a:pt x="0" y="6100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6" name="TextBox 6"/>
          <p:cNvSpPr txBox="1"/>
          <p:nvPr/>
        </p:nvSpPr>
        <p:spPr>
          <a:xfrm>
            <a:off x="1854532" y="2712463"/>
            <a:ext cx="10032667" cy="5919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   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Wat sou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daar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in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sy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gedagtes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wees?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11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dalk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’n kind of twee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12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dogtertjie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?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13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seuntjie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?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14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eie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bloed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vlees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753506" y="349247"/>
            <a:ext cx="3534944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41709" y="1769918"/>
            <a:ext cx="5793225" cy="2415764"/>
            <a:chOff x="0" y="0"/>
            <a:chExt cx="1525788" cy="6362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5788" cy="636251"/>
            </a:xfrm>
            <a:custGeom>
              <a:avLst/>
              <a:gdLst/>
              <a:ahLst/>
              <a:cxnLst/>
              <a:rect l="l" t="t" r="r" b="b"/>
              <a:pathLst>
                <a:path w="1525788" h="636251">
                  <a:moveTo>
                    <a:pt x="68155" y="0"/>
                  </a:moveTo>
                  <a:lnTo>
                    <a:pt x="1457633" y="0"/>
                  </a:lnTo>
                  <a:cubicBezTo>
                    <a:pt x="1475708" y="0"/>
                    <a:pt x="1493044" y="7181"/>
                    <a:pt x="1505826" y="19962"/>
                  </a:cubicBezTo>
                  <a:cubicBezTo>
                    <a:pt x="1518607" y="32744"/>
                    <a:pt x="1525788" y="50079"/>
                    <a:pt x="1525788" y="68155"/>
                  </a:cubicBezTo>
                  <a:lnTo>
                    <a:pt x="1525788" y="568096"/>
                  </a:lnTo>
                  <a:cubicBezTo>
                    <a:pt x="1525788" y="586171"/>
                    <a:pt x="1518607" y="603507"/>
                    <a:pt x="1505826" y="616288"/>
                  </a:cubicBezTo>
                  <a:cubicBezTo>
                    <a:pt x="1493044" y="629070"/>
                    <a:pt x="1475708" y="636251"/>
                    <a:pt x="1457633" y="636251"/>
                  </a:cubicBezTo>
                  <a:lnTo>
                    <a:pt x="68155" y="636251"/>
                  </a:lnTo>
                  <a:cubicBezTo>
                    <a:pt x="50079" y="636251"/>
                    <a:pt x="32744" y="629070"/>
                    <a:pt x="19962" y="616288"/>
                  </a:cubicBezTo>
                  <a:cubicBezTo>
                    <a:pt x="7181" y="603507"/>
                    <a:pt x="0" y="586171"/>
                    <a:pt x="0" y="568096"/>
                  </a:cubicBezTo>
                  <a:lnTo>
                    <a:pt x="0" y="68155"/>
                  </a:lnTo>
                  <a:cubicBezTo>
                    <a:pt x="0" y="50079"/>
                    <a:pt x="7181" y="32744"/>
                    <a:pt x="19962" y="19962"/>
                  </a:cubicBezTo>
                  <a:cubicBezTo>
                    <a:pt x="32744" y="7181"/>
                    <a:pt x="50079" y="0"/>
                    <a:pt x="68155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25788" cy="6743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90611" y="2256386"/>
            <a:ext cx="3196986" cy="3858592"/>
          </a:xfrm>
          <a:custGeom>
            <a:avLst/>
            <a:gdLst/>
            <a:ahLst/>
            <a:cxnLst/>
            <a:rect l="l" t="t" r="r" b="b"/>
            <a:pathLst>
              <a:path w="3196986" h="3858592">
                <a:moveTo>
                  <a:pt x="0" y="0"/>
                </a:moveTo>
                <a:lnTo>
                  <a:pt x="3196986" y="0"/>
                </a:lnTo>
                <a:lnTo>
                  <a:pt x="3196986" y="3858592"/>
                </a:lnTo>
                <a:lnTo>
                  <a:pt x="0" y="38585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411" t="-7515" r="-1635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sp>
        <p:nvSpPr>
          <p:cNvPr id="6" name="Freeform 6"/>
          <p:cNvSpPr/>
          <p:nvPr/>
        </p:nvSpPr>
        <p:spPr>
          <a:xfrm>
            <a:off x="13974268" y="2513267"/>
            <a:ext cx="3748947" cy="3748947"/>
          </a:xfrm>
          <a:custGeom>
            <a:avLst/>
            <a:gdLst/>
            <a:ahLst/>
            <a:cxnLst/>
            <a:rect l="l" t="t" r="r" b="b"/>
            <a:pathLst>
              <a:path w="3748947" h="3748947">
                <a:moveTo>
                  <a:pt x="0" y="0"/>
                </a:moveTo>
                <a:lnTo>
                  <a:pt x="3748946" y="0"/>
                </a:lnTo>
                <a:lnTo>
                  <a:pt x="3748946" y="3748946"/>
                </a:lnTo>
                <a:lnTo>
                  <a:pt x="0" y="37489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grpSp>
        <p:nvGrpSpPr>
          <p:cNvPr id="7" name="Group 7"/>
          <p:cNvGrpSpPr/>
          <p:nvPr/>
        </p:nvGrpSpPr>
        <p:grpSpPr>
          <a:xfrm>
            <a:off x="7149329" y="4334547"/>
            <a:ext cx="885605" cy="1100875"/>
            <a:chOff x="0" y="0"/>
            <a:chExt cx="233246" cy="2899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3246" cy="289942"/>
            </a:xfrm>
            <a:custGeom>
              <a:avLst/>
              <a:gdLst/>
              <a:ahLst/>
              <a:cxnLst/>
              <a:rect l="l" t="t" r="r" b="b"/>
              <a:pathLst>
                <a:path w="233246" h="289942">
                  <a:moveTo>
                    <a:pt x="116623" y="0"/>
                  </a:moveTo>
                  <a:lnTo>
                    <a:pt x="116623" y="0"/>
                  </a:lnTo>
                  <a:cubicBezTo>
                    <a:pt x="147553" y="0"/>
                    <a:pt x="177217" y="12287"/>
                    <a:pt x="199088" y="34158"/>
                  </a:cubicBezTo>
                  <a:cubicBezTo>
                    <a:pt x="220959" y="56029"/>
                    <a:pt x="233246" y="85693"/>
                    <a:pt x="233246" y="116623"/>
                  </a:cubicBezTo>
                  <a:lnTo>
                    <a:pt x="233246" y="173319"/>
                  </a:lnTo>
                  <a:cubicBezTo>
                    <a:pt x="233246" y="204250"/>
                    <a:pt x="220959" y="233913"/>
                    <a:pt x="199088" y="255784"/>
                  </a:cubicBezTo>
                  <a:cubicBezTo>
                    <a:pt x="177217" y="277655"/>
                    <a:pt x="147553" y="289942"/>
                    <a:pt x="116623" y="289942"/>
                  </a:cubicBezTo>
                  <a:lnTo>
                    <a:pt x="116623" y="289942"/>
                  </a:lnTo>
                  <a:cubicBezTo>
                    <a:pt x="85693" y="289942"/>
                    <a:pt x="56029" y="277655"/>
                    <a:pt x="34158" y="255784"/>
                  </a:cubicBezTo>
                  <a:cubicBezTo>
                    <a:pt x="12287" y="233913"/>
                    <a:pt x="0" y="204250"/>
                    <a:pt x="0" y="173319"/>
                  </a:cubicBezTo>
                  <a:lnTo>
                    <a:pt x="0" y="116623"/>
                  </a:lnTo>
                  <a:cubicBezTo>
                    <a:pt x="0" y="85693"/>
                    <a:pt x="12287" y="56029"/>
                    <a:pt x="34158" y="34158"/>
                  </a:cubicBezTo>
                  <a:cubicBezTo>
                    <a:pt x="56029" y="12287"/>
                    <a:pt x="85693" y="0"/>
                    <a:pt x="116623" y="0"/>
                  </a:cubicBezTo>
                  <a:close/>
                </a:path>
              </a:pathLst>
            </a:custGeom>
            <a:solidFill>
              <a:srgbClr val="6D141B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3246" cy="328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560535" y="1676344"/>
            <a:ext cx="7244209" cy="706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15   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Verslete jas – 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16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verslete lewe?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17 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bloedbelope oë </a:t>
            </a:r>
            <a:r>
              <a:rPr lang="en-US" sz="4018" b="1">
                <a:solidFill>
                  <a:srgbClr val="EDEDE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– 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18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en bloeiende hart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19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brandewyn salf sy wonde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en verdubbel sy smart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53506" y="349247"/>
            <a:ext cx="3534944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43150" y="6574105"/>
            <a:ext cx="7180064" cy="436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  <a:spcBef>
                <a:spcPct val="0"/>
              </a:spcBef>
            </a:pPr>
            <a:r>
              <a:rPr lang="en-US" sz="2924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verslete: poor or shabby in appearance.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58086" y="7705482"/>
            <a:ext cx="6350193" cy="162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6"/>
              </a:lnSpc>
              <a:spcBef>
                <a:spcPct val="0"/>
              </a:spcBef>
            </a:pPr>
            <a:r>
              <a:rPr lang="en-US" sz="3624" b="1">
                <a:solidFill>
                  <a:srgbClr val="1C1A1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Sy lewe is net so vernietig/ verslete/ stukkend soos sy jas.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78739" y="1083631"/>
            <a:ext cx="300885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Metafoor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081253" y="61414"/>
            <a:ext cx="6209358" cy="1513389"/>
            <a:chOff x="0" y="0"/>
            <a:chExt cx="1635386" cy="39858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35386" cy="398588"/>
            </a:xfrm>
            <a:custGeom>
              <a:avLst/>
              <a:gdLst/>
              <a:ahLst/>
              <a:cxnLst/>
              <a:rect l="l" t="t" r="r" b="b"/>
              <a:pathLst>
                <a:path w="1635386" h="398588">
                  <a:moveTo>
                    <a:pt x="63588" y="0"/>
                  </a:moveTo>
                  <a:lnTo>
                    <a:pt x="1571799" y="0"/>
                  </a:lnTo>
                  <a:cubicBezTo>
                    <a:pt x="1588663" y="0"/>
                    <a:pt x="1604837" y="6699"/>
                    <a:pt x="1616762" y="18624"/>
                  </a:cubicBezTo>
                  <a:cubicBezTo>
                    <a:pt x="1628687" y="30549"/>
                    <a:pt x="1635386" y="46723"/>
                    <a:pt x="1635386" y="63588"/>
                  </a:cubicBezTo>
                  <a:lnTo>
                    <a:pt x="1635386" y="335001"/>
                  </a:lnTo>
                  <a:cubicBezTo>
                    <a:pt x="1635386" y="370119"/>
                    <a:pt x="1606917" y="398588"/>
                    <a:pt x="1571799" y="398588"/>
                  </a:cubicBezTo>
                  <a:lnTo>
                    <a:pt x="63588" y="398588"/>
                  </a:lnTo>
                  <a:cubicBezTo>
                    <a:pt x="28469" y="398588"/>
                    <a:pt x="0" y="370119"/>
                    <a:pt x="0" y="335001"/>
                  </a:cubicBezTo>
                  <a:lnTo>
                    <a:pt x="0" y="63588"/>
                  </a:lnTo>
                  <a:cubicBezTo>
                    <a:pt x="0" y="28469"/>
                    <a:pt x="28469" y="0"/>
                    <a:pt x="63588" y="0"/>
                  </a:cubicBezTo>
                  <a:close/>
                </a:path>
              </a:pathLst>
            </a:custGeom>
            <a:solidFill>
              <a:srgbClr val="6D141B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635386" cy="465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19"/>
                </a:lnSpc>
              </a:pPr>
              <a:r>
                <a:rPr lang="en-US" sz="3299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Aandagstreep beklemtoon die volgende versreël.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>
            <a:off x="7185932" y="1574803"/>
            <a:ext cx="406199" cy="275974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93273" y="4227539"/>
            <a:ext cx="5793225" cy="2415764"/>
            <a:chOff x="0" y="0"/>
            <a:chExt cx="1525788" cy="6362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5788" cy="636251"/>
            </a:xfrm>
            <a:custGeom>
              <a:avLst/>
              <a:gdLst/>
              <a:ahLst/>
              <a:cxnLst/>
              <a:rect l="l" t="t" r="r" b="b"/>
              <a:pathLst>
                <a:path w="1525788" h="636251">
                  <a:moveTo>
                    <a:pt x="68155" y="0"/>
                  </a:moveTo>
                  <a:lnTo>
                    <a:pt x="1457633" y="0"/>
                  </a:lnTo>
                  <a:cubicBezTo>
                    <a:pt x="1475708" y="0"/>
                    <a:pt x="1493044" y="7181"/>
                    <a:pt x="1505826" y="19962"/>
                  </a:cubicBezTo>
                  <a:cubicBezTo>
                    <a:pt x="1518607" y="32744"/>
                    <a:pt x="1525788" y="50079"/>
                    <a:pt x="1525788" y="68155"/>
                  </a:cubicBezTo>
                  <a:lnTo>
                    <a:pt x="1525788" y="568096"/>
                  </a:lnTo>
                  <a:cubicBezTo>
                    <a:pt x="1525788" y="586171"/>
                    <a:pt x="1518607" y="603507"/>
                    <a:pt x="1505826" y="616288"/>
                  </a:cubicBezTo>
                  <a:cubicBezTo>
                    <a:pt x="1493044" y="629070"/>
                    <a:pt x="1475708" y="636251"/>
                    <a:pt x="1457633" y="636251"/>
                  </a:cubicBezTo>
                  <a:lnTo>
                    <a:pt x="68155" y="636251"/>
                  </a:lnTo>
                  <a:cubicBezTo>
                    <a:pt x="50079" y="636251"/>
                    <a:pt x="32744" y="629070"/>
                    <a:pt x="19962" y="616288"/>
                  </a:cubicBezTo>
                  <a:cubicBezTo>
                    <a:pt x="7181" y="603507"/>
                    <a:pt x="0" y="586171"/>
                    <a:pt x="0" y="568096"/>
                  </a:cubicBezTo>
                  <a:lnTo>
                    <a:pt x="0" y="68155"/>
                  </a:lnTo>
                  <a:cubicBezTo>
                    <a:pt x="0" y="50079"/>
                    <a:pt x="7181" y="32744"/>
                    <a:pt x="19962" y="19962"/>
                  </a:cubicBezTo>
                  <a:cubicBezTo>
                    <a:pt x="32744" y="7181"/>
                    <a:pt x="50079" y="0"/>
                    <a:pt x="68155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25788" cy="6743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19728" y="1821764"/>
            <a:ext cx="4635218" cy="2962915"/>
          </a:xfrm>
          <a:custGeom>
            <a:avLst/>
            <a:gdLst/>
            <a:ahLst/>
            <a:cxnLst/>
            <a:rect l="l" t="t" r="r" b="b"/>
            <a:pathLst>
              <a:path w="4635218" h="2962915">
                <a:moveTo>
                  <a:pt x="0" y="0"/>
                </a:moveTo>
                <a:lnTo>
                  <a:pt x="4635218" y="0"/>
                </a:lnTo>
                <a:lnTo>
                  <a:pt x="4635218" y="2962915"/>
                </a:lnTo>
                <a:lnTo>
                  <a:pt x="0" y="29629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3363" b="-56476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sp>
        <p:nvSpPr>
          <p:cNvPr id="6" name="Freeform 6"/>
          <p:cNvSpPr/>
          <p:nvPr/>
        </p:nvSpPr>
        <p:spPr>
          <a:xfrm>
            <a:off x="14101705" y="6299123"/>
            <a:ext cx="3702248" cy="3702248"/>
          </a:xfrm>
          <a:custGeom>
            <a:avLst/>
            <a:gdLst/>
            <a:ahLst/>
            <a:cxnLst/>
            <a:rect l="l" t="t" r="r" b="b"/>
            <a:pathLst>
              <a:path w="3702248" h="3702248">
                <a:moveTo>
                  <a:pt x="0" y="0"/>
                </a:moveTo>
                <a:lnTo>
                  <a:pt x="3702248" y="0"/>
                </a:lnTo>
                <a:lnTo>
                  <a:pt x="3702248" y="3702248"/>
                </a:lnTo>
                <a:lnTo>
                  <a:pt x="0" y="3702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sp>
        <p:nvSpPr>
          <p:cNvPr id="7" name="Freeform 7"/>
          <p:cNvSpPr/>
          <p:nvPr/>
        </p:nvSpPr>
        <p:spPr>
          <a:xfrm>
            <a:off x="15791690" y="7773511"/>
            <a:ext cx="779697" cy="779697"/>
          </a:xfrm>
          <a:custGeom>
            <a:avLst/>
            <a:gdLst/>
            <a:ahLst/>
            <a:cxnLst/>
            <a:rect l="l" t="t" r="r" b="b"/>
            <a:pathLst>
              <a:path w="779697" h="779697">
                <a:moveTo>
                  <a:pt x="0" y="0"/>
                </a:moveTo>
                <a:lnTo>
                  <a:pt x="779697" y="0"/>
                </a:lnTo>
                <a:lnTo>
                  <a:pt x="779697" y="779696"/>
                </a:lnTo>
                <a:lnTo>
                  <a:pt x="0" y="779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8" name="TextBox 8"/>
          <p:cNvSpPr txBox="1"/>
          <p:nvPr/>
        </p:nvSpPr>
        <p:spPr>
          <a:xfrm>
            <a:off x="2560535" y="1676344"/>
            <a:ext cx="7243406" cy="706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15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Verslete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jas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– 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16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verslete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lewe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?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17 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bloedbelope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oë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– 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18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bloeiende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hart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19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brandewyn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salf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sy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wonde</a:t>
            </a:r>
            <a:endParaRPr lang="en-US" sz="4018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verdubbel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sy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smart</a:t>
            </a:r>
          </a:p>
        </p:txBody>
      </p:sp>
      <p:sp>
        <p:nvSpPr>
          <p:cNvPr id="9" name="Freeform 9"/>
          <p:cNvSpPr/>
          <p:nvPr/>
        </p:nvSpPr>
        <p:spPr>
          <a:xfrm>
            <a:off x="15296973" y="2133544"/>
            <a:ext cx="1795396" cy="3301878"/>
          </a:xfrm>
          <a:custGeom>
            <a:avLst/>
            <a:gdLst/>
            <a:ahLst/>
            <a:cxnLst/>
            <a:rect l="l" t="t" r="r" b="b"/>
            <a:pathLst>
              <a:path w="1795396" h="3301878">
                <a:moveTo>
                  <a:pt x="0" y="0"/>
                </a:moveTo>
                <a:lnTo>
                  <a:pt x="1795396" y="0"/>
                </a:lnTo>
                <a:lnTo>
                  <a:pt x="1795396" y="3301877"/>
                </a:lnTo>
                <a:lnTo>
                  <a:pt x="0" y="3301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0" name="TextBox 10"/>
          <p:cNvSpPr txBox="1"/>
          <p:nvPr/>
        </p:nvSpPr>
        <p:spPr>
          <a:xfrm>
            <a:off x="13753506" y="349247"/>
            <a:ext cx="3534944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19728" y="4798618"/>
            <a:ext cx="4899718" cy="150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Sy oë is bloedrooi van drank.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19728" y="6662854"/>
            <a:ext cx="3533778" cy="3024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Ondervind hy pyn, hartseer, verlies?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801119" y="0"/>
            <a:ext cx="7546411" cy="1574803"/>
            <a:chOff x="0" y="0"/>
            <a:chExt cx="1987532" cy="41476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87532" cy="414763"/>
            </a:xfrm>
            <a:custGeom>
              <a:avLst/>
              <a:gdLst/>
              <a:ahLst/>
              <a:cxnLst/>
              <a:rect l="l" t="t" r="r" b="b"/>
              <a:pathLst>
                <a:path w="1987532" h="414763">
                  <a:moveTo>
                    <a:pt x="52321" y="0"/>
                  </a:moveTo>
                  <a:lnTo>
                    <a:pt x="1935211" y="0"/>
                  </a:lnTo>
                  <a:cubicBezTo>
                    <a:pt x="1949087" y="0"/>
                    <a:pt x="1962396" y="5512"/>
                    <a:pt x="1972208" y="15325"/>
                  </a:cubicBezTo>
                  <a:cubicBezTo>
                    <a:pt x="1982020" y="25137"/>
                    <a:pt x="1987532" y="38445"/>
                    <a:pt x="1987532" y="52321"/>
                  </a:cubicBezTo>
                  <a:lnTo>
                    <a:pt x="1987532" y="362442"/>
                  </a:lnTo>
                  <a:cubicBezTo>
                    <a:pt x="1987532" y="376318"/>
                    <a:pt x="1982020" y="389626"/>
                    <a:pt x="1972208" y="399438"/>
                  </a:cubicBezTo>
                  <a:cubicBezTo>
                    <a:pt x="1962396" y="409251"/>
                    <a:pt x="1949087" y="414763"/>
                    <a:pt x="1935211" y="414763"/>
                  </a:cubicBezTo>
                  <a:lnTo>
                    <a:pt x="52321" y="414763"/>
                  </a:lnTo>
                  <a:cubicBezTo>
                    <a:pt x="38445" y="414763"/>
                    <a:pt x="25137" y="409251"/>
                    <a:pt x="15325" y="399438"/>
                  </a:cubicBezTo>
                  <a:cubicBezTo>
                    <a:pt x="5512" y="389626"/>
                    <a:pt x="0" y="376318"/>
                    <a:pt x="0" y="362442"/>
                  </a:cubicBezTo>
                  <a:lnTo>
                    <a:pt x="0" y="52321"/>
                  </a:lnTo>
                  <a:cubicBezTo>
                    <a:pt x="0" y="38445"/>
                    <a:pt x="5512" y="25137"/>
                    <a:pt x="15325" y="15325"/>
                  </a:cubicBezTo>
                  <a:cubicBezTo>
                    <a:pt x="25137" y="5512"/>
                    <a:pt x="38445" y="0"/>
                    <a:pt x="52321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987532" cy="4623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FEFEFE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Letterlike betekenis: “bloedbelope oë”</a:t>
              </a:r>
            </a:p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FEFEFE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Figuurlike betekenis: “bloeiende hart”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12798" y="6573714"/>
            <a:ext cx="8106930" cy="2415764"/>
            <a:chOff x="0" y="0"/>
            <a:chExt cx="2135159" cy="6362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35159" cy="636251"/>
            </a:xfrm>
            <a:custGeom>
              <a:avLst/>
              <a:gdLst/>
              <a:ahLst/>
              <a:cxnLst/>
              <a:rect l="l" t="t" r="r" b="b"/>
              <a:pathLst>
                <a:path w="2135159" h="636251">
                  <a:moveTo>
                    <a:pt x="48704" y="0"/>
                  </a:moveTo>
                  <a:lnTo>
                    <a:pt x="2086455" y="0"/>
                  </a:lnTo>
                  <a:cubicBezTo>
                    <a:pt x="2099372" y="0"/>
                    <a:pt x="2111760" y="5131"/>
                    <a:pt x="2120894" y="14265"/>
                  </a:cubicBezTo>
                  <a:cubicBezTo>
                    <a:pt x="2130027" y="23399"/>
                    <a:pt x="2135159" y="35787"/>
                    <a:pt x="2135159" y="48704"/>
                  </a:cubicBezTo>
                  <a:lnTo>
                    <a:pt x="2135159" y="587547"/>
                  </a:lnTo>
                  <a:cubicBezTo>
                    <a:pt x="2135159" y="600464"/>
                    <a:pt x="2130027" y="612852"/>
                    <a:pt x="2120894" y="621986"/>
                  </a:cubicBezTo>
                  <a:cubicBezTo>
                    <a:pt x="2111760" y="631119"/>
                    <a:pt x="2099372" y="636251"/>
                    <a:pt x="2086455" y="636251"/>
                  </a:cubicBezTo>
                  <a:lnTo>
                    <a:pt x="48704" y="636251"/>
                  </a:lnTo>
                  <a:cubicBezTo>
                    <a:pt x="35787" y="636251"/>
                    <a:pt x="23399" y="631119"/>
                    <a:pt x="14265" y="621986"/>
                  </a:cubicBezTo>
                  <a:cubicBezTo>
                    <a:pt x="5131" y="612852"/>
                    <a:pt x="0" y="600464"/>
                    <a:pt x="0" y="587547"/>
                  </a:cubicBezTo>
                  <a:lnTo>
                    <a:pt x="0" y="48704"/>
                  </a:lnTo>
                  <a:cubicBezTo>
                    <a:pt x="0" y="35787"/>
                    <a:pt x="5131" y="23399"/>
                    <a:pt x="14265" y="14265"/>
                  </a:cubicBezTo>
                  <a:cubicBezTo>
                    <a:pt x="23399" y="5131"/>
                    <a:pt x="35787" y="0"/>
                    <a:pt x="48704" y="0"/>
                  </a:cubicBezTo>
                  <a:close/>
                </a:path>
              </a:pathLst>
            </a:custGeom>
            <a:solidFill>
              <a:srgbClr val="FFC550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35159" cy="6743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797943" y="245891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6" name="TextBox 6"/>
          <p:cNvSpPr txBox="1"/>
          <p:nvPr/>
        </p:nvSpPr>
        <p:spPr>
          <a:xfrm>
            <a:off x="2560535" y="1676344"/>
            <a:ext cx="7244358" cy="706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15   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Verslete jas – 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16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verslete lewe?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17 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bloedbelope oë – 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18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en bloeiende hart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19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brandewyn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salf 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sy wonde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52F3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20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en verdubbel sy smart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753506" y="349247"/>
            <a:ext cx="3534944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89168" y="6876937"/>
            <a:ext cx="7331950" cy="300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5"/>
              </a:lnSpc>
            </a:pPr>
            <a:r>
              <a:rPr lang="en-US" sz="2846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Die boemelaar gebruik die drank as ‘n pleister, maar dit werk nie, dit maak dinge net erger.</a:t>
            </a:r>
          </a:p>
          <a:p>
            <a:pPr algn="ctr">
              <a:lnSpc>
                <a:spcPts val="3985"/>
              </a:lnSpc>
            </a:pPr>
            <a:endParaRPr lang="en-US" sz="2846" b="1">
              <a:solidFill>
                <a:srgbClr val="FF3131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3985"/>
              </a:lnSpc>
            </a:pPr>
            <a:r>
              <a:rPr lang="en-US" sz="2846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In nugter oomblikke word die pyn/hartseer/verlies groter.</a:t>
            </a:r>
          </a:p>
        </p:txBody>
      </p:sp>
      <p:sp>
        <p:nvSpPr>
          <p:cNvPr id="9" name="Freeform 9"/>
          <p:cNvSpPr/>
          <p:nvPr/>
        </p:nvSpPr>
        <p:spPr>
          <a:xfrm rot="3314074">
            <a:off x="14462249" y="1894636"/>
            <a:ext cx="1571105" cy="4114800"/>
          </a:xfrm>
          <a:custGeom>
            <a:avLst/>
            <a:gdLst/>
            <a:ahLst/>
            <a:cxnLst/>
            <a:rect l="l" t="t" r="r" b="b"/>
            <a:pathLst>
              <a:path w="1571105" h="4114800">
                <a:moveTo>
                  <a:pt x="0" y="0"/>
                </a:moveTo>
                <a:lnTo>
                  <a:pt x="1571105" y="0"/>
                </a:lnTo>
                <a:lnTo>
                  <a:pt x="15711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0" name="TextBox 10"/>
          <p:cNvSpPr txBox="1"/>
          <p:nvPr/>
        </p:nvSpPr>
        <p:spPr>
          <a:xfrm>
            <a:off x="8260498" y="4087690"/>
            <a:ext cx="391846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vertroostend</a:t>
            </a:r>
          </a:p>
        </p:txBody>
      </p:sp>
      <p:sp>
        <p:nvSpPr>
          <p:cNvPr id="11" name="AutoShape 11"/>
          <p:cNvSpPr/>
          <p:nvPr/>
        </p:nvSpPr>
        <p:spPr>
          <a:xfrm flipH="1">
            <a:off x="7027434" y="4859214"/>
            <a:ext cx="3192294" cy="227647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532" y="610195"/>
            <a:ext cx="17137269" cy="9187751"/>
            <a:chOff x="0" y="-190500"/>
            <a:chExt cx="4513519" cy="24198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1275" cy="2229319"/>
            </a:xfrm>
            <a:custGeom>
              <a:avLst/>
              <a:gdLst/>
              <a:ahLst/>
              <a:cxnLst/>
              <a:rect l="l" t="t" r="r" b="b"/>
              <a:pathLst>
                <a:path w="4451275" h="2229319">
                  <a:moveTo>
                    <a:pt x="23362" y="0"/>
                  </a:moveTo>
                  <a:lnTo>
                    <a:pt x="4427913" y="0"/>
                  </a:lnTo>
                  <a:cubicBezTo>
                    <a:pt x="4434109" y="0"/>
                    <a:pt x="4440051" y="2461"/>
                    <a:pt x="4444433" y="6843"/>
                  </a:cubicBezTo>
                  <a:cubicBezTo>
                    <a:pt x="4448814" y="11224"/>
                    <a:pt x="4451275" y="17166"/>
                    <a:pt x="4451275" y="23362"/>
                  </a:cubicBezTo>
                  <a:lnTo>
                    <a:pt x="4451275" y="2205957"/>
                  </a:lnTo>
                  <a:cubicBezTo>
                    <a:pt x="4451275" y="2218860"/>
                    <a:pt x="4440816" y="2229319"/>
                    <a:pt x="4427913" y="2229319"/>
                  </a:cubicBezTo>
                  <a:lnTo>
                    <a:pt x="23362" y="2229319"/>
                  </a:lnTo>
                  <a:cubicBezTo>
                    <a:pt x="10459" y="2229319"/>
                    <a:pt x="0" y="2218860"/>
                    <a:pt x="0" y="2205957"/>
                  </a:cubicBezTo>
                  <a:lnTo>
                    <a:pt x="0" y="23362"/>
                  </a:lnTo>
                  <a:cubicBezTo>
                    <a:pt x="0" y="10459"/>
                    <a:pt x="10459" y="0"/>
                    <a:pt x="23362" y="0"/>
                  </a:cubicBez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0"/>
              <a:ext cx="4513519" cy="24198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734051" lvl="1" indent="-367026" algn="l">
                <a:lnSpc>
                  <a:spcPts val="6085"/>
                </a:lnSpc>
                <a:buAutoNum type="arabicPeriod"/>
              </a:pP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Wie is die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digter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?</a:t>
              </a:r>
            </a:p>
            <a:p>
              <a:pPr marL="734051" lvl="1" indent="-367026" algn="l">
                <a:lnSpc>
                  <a:spcPts val="6085"/>
                </a:lnSpc>
                <a:buAutoNum type="arabicPeriod"/>
              </a:pP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Wie is die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leser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van die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gedig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?</a:t>
              </a:r>
            </a:p>
            <a:p>
              <a:pPr marL="734051" lvl="1" indent="-367026" algn="l">
                <a:lnSpc>
                  <a:spcPts val="6085"/>
                </a:lnSpc>
                <a:buAutoNum type="arabicPeriod"/>
              </a:pP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Wie is die “hy” in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versreël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1?</a:t>
              </a:r>
            </a:p>
            <a:p>
              <a:pPr marL="734051" lvl="1" indent="-367026" algn="l">
                <a:lnSpc>
                  <a:spcPts val="6085"/>
                </a:lnSpc>
                <a:buAutoNum type="arabicPeriod"/>
              </a:pP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Voltooi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die sin met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jou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eie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woorde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: Die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boemelaar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se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jas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is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verslete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,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beteken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...</a:t>
              </a:r>
            </a:p>
            <a:p>
              <a:pPr marL="734051" lvl="1" indent="-367026" algn="l">
                <a:lnSpc>
                  <a:spcPts val="6085"/>
                </a:lnSpc>
                <a:buAutoNum type="arabicPeriod"/>
              </a:pP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Waarvan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lewe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die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boemelaar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? Noem twee.</a:t>
              </a:r>
            </a:p>
            <a:p>
              <a:pPr marL="734051" lvl="1" indent="-367026" algn="l">
                <a:lnSpc>
                  <a:spcPts val="6085"/>
                </a:lnSpc>
                <a:buAutoNum type="arabicPeriod"/>
              </a:pP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Haal ‘n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versreël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aan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wat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vir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jou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sê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dat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die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boemelaar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moontlik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pyn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en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lyding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ondervind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?</a:t>
              </a:r>
            </a:p>
            <a:p>
              <a:pPr marL="734051" lvl="1" indent="-367026" algn="l">
                <a:lnSpc>
                  <a:spcPts val="6085"/>
                </a:lnSpc>
                <a:buAutoNum type="arabicPeriod"/>
              </a:pP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Watter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woord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in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strofe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2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beteken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om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stip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na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iet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te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kyk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?</a:t>
              </a:r>
            </a:p>
            <a:p>
              <a:pPr marL="734051" lvl="1" indent="-367026" algn="l">
                <a:lnSpc>
                  <a:spcPts val="6085"/>
                </a:lnSpc>
                <a:buAutoNum type="arabicPeriod"/>
              </a:pP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Watter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woord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in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strofe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2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sê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vir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jou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dat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die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boemelaar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nie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weet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wat hy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doen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  <a:r>
                <a:rPr lang="en-US" sz="3399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nie</a:t>
              </a:r>
              <a:r>
                <a:rPr lang="en-US" sz="33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?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14844"/>
            <a:ext cx="8003284" cy="813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6"/>
              </a:lnSpc>
            </a:pPr>
            <a:r>
              <a:rPr lang="en-US" sz="471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Kom ons lees deur die vrae: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603</Words>
  <Application>Microsoft Office PowerPoint</Application>
  <PresentationFormat>Custom</PresentationFormat>
  <Paragraphs>96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Canva Sans Bold</vt:lpstr>
      <vt:lpstr>Calibri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Graad 10 gedig: Die Boemelaar</dc:title>
  <cp:lastModifiedBy>Marelize Swanepoel</cp:lastModifiedBy>
  <cp:revision>1</cp:revision>
  <dcterms:created xsi:type="dcterms:W3CDTF">2006-08-16T00:00:00Z</dcterms:created>
  <dcterms:modified xsi:type="dcterms:W3CDTF">2025-05-10T11:02:39Z</dcterms:modified>
  <dc:identifier>DAGdSBekAZE</dc:identifier>
</cp:coreProperties>
</file>